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4"/>
  </p:notesMasterIdLst>
  <p:sldIdLst>
    <p:sldId id="261" r:id="rId5"/>
    <p:sldId id="269" r:id="rId6"/>
    <p:sldId id="279" r:id="rId7"/>
    <p:sldId id="270" r:id="rId8"/>
    <p:sldId id="271" r:id="rId9"/>
    <p:sldId id="272" r:id="rId10"/>
    <p:sldId id="278" r:id="rId11"/>
    <p:sldId id="27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Knox" initials="AK" lastIdx="1" clrIdx="0">
    <p:extLst>
      <p:ext uri="{19B8F6BF-5375-455C-9EA6-DF929625EA0E}">
        <p15:presenceInfo xmlns:p15="http://schemas.microsoft.com/office/powerpoint/2012/main" userId="S::aknox2576@inst.hcpss.org::49109f0d-5f3e-40a7-9823-1cad5fbb1c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ABE3"/>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6" autoAdjust="0"/>
    <p:restoredTop sz="94963"/>
  </p:normalViewPr>
  <p:slideViewPr>
    <p:cSldViewPr snapToGrid="0" snapToObjects="1" showGuides="1">
      <p:cViewPr>
        <p:scale>
          <a:sx n="64" d="100"/>
          <a:sy n="64" d="100"/>
        </p:scale>
        <p:origin x="2352" y="127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7" d="100"/>
          <a:sy n="117" d="100"/>
        </p:scale>
        <p:origin x="28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21831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9</a:t>
            </a:fld>
            <a:endParaRPr lang="en-US" dirty="0"/>
          </a:p>
        </p:txBody>
      </p:sp>
    </p:spTree>
    <p:extLst>
      <p:ext uri="{BB962C8B-B14F-4D97-AF65-F5344CB8AC3E}">
        <p14:creationId xmlns:p14="http://schemas.microsoft.com/office/powerpoint/2010/main" val="435636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8D52F237-C7DC-43A0-A349-C221813C6D71}" type="datetime3">
              <a:rPr lang="en-US" smtClean="0"/>
              <a:t>20 July 2020</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7" name="Rectangle 6"/>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3" y="0"/>
            <a:ext cx="12189626" cy="6856664"/>
          </a:xfrm>
          <a:prstGeom prst="rect">
            <a:avLst/>
          </a:prstGeom>
          <a:ln>
            <a:noFill/>
          </a:ln>
        </p:spPr>
      </p:pic>
      <p:sp>
        <p:nvSpPr>
          <p:cNvPr id="10" name="Rectangle 9"/>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383"/>
            <a:ext cx="9144000" cy="1571115"/>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9" name="Chart Placeholder 8"/>
          <p:cNvSpPr>
            <a:spLocks noGrp="1"/>
          </p:cNvSpPr>
          <p:nvPr>
            <p:ph type="chart" sz="quarter" idx="16" hasCustomPrompt="1"/>
          </p:nvPr>
        </p:nvSpPr>
        <p:spPr>
          <a:xfrm>
            <a:off x="952500" y="1185864"/>
            <a:ext cx="4953000" cy="4171950"/>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1" y="1185864"/>
            <a:ext cx="4952999" cy="4171950"/>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6" y="55102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5102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54CADA80-2552-4625-A139-B3DCD489072F}" type="datetime3">
              <a:rPr lang="en-US" smtClean="0"/>
              <a:t>20 July 2020</a:t>
            </a:fld>
            <a:endParaRPr lang="en-US" dirty="0"/>
          </a:p>
        </p:txBody>
      </p:sp>
      <p:sp>
        <p:nvSpPr>
          <p:cNvPr id="4" name="Footer Placeholder 3"/>
          <p:cNvSpPr>
            <a:spLocks noGrp="1"/>
          </p:cNvSpPr>
          <p:nvPr>
            <p:ph type="ftr" sz="quarter" idx="19"/>
          </p:nvPr>
        </p:nvSpPr>
        <p:spPr/>
        <p:txBody>
          <a:bodyPr/>
          <a:lstStyle/>
          <a:p>
            <a:endParaRPr lang="en-US" dirty="0"/>
          </a:p>
        </p:txBody>
      </p:sp>
      <p:sp>
        <p:nvSpPr>
          <p:cNvPr id="5" name="Slide Number Placeholder 4"/>
          <p:cNvSpPr>
            <a:spLocks noGrp="1"/>
          </p:cNvSpPr>
          <p:nvPr>
            <p:ph type="sldNum" sz="quarter" idx="20"/>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3000" cy="3871913"/>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1" y="1485900"/>
            <a:ext cx="4952999" cy="3871913"/>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6" y="55102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5102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CFEA4C14-367D-4F7E-A697-FCE88AFFC973}" type="datetime3">
              <a:rPr lang="en-US" smtClean="0"/>
              <a:t>20 July 2020</a:t>
            </a:fld>
            <a:endParaRPr lang="en-US" dirty="0"/>
          </a:p>
        </p:txBody>
      </p:sp>
      <p:sp>
        <p:nvSpPr>
          <p:cNvPr id="4" name="Footer Placeholder 3"/>
          <p:cNvSpPr>
            <a:spLocks noGrp="1"/>
          </p:cNvSpPr>
          <p:nvPr>
            <p:ph type="ftr" sz="quarter" idx="19"/>
          </p:nvPr>
        </p:nvSpPr>
        <p:spPr/>
        <p:txBody>
          <a:bodyPr/>
          <a:lstStyle/>
          <a:p>
            <a:endParaRPr lang="en-US" dirty="0"/>
          </a:p>
        </p:txBody>
      </p:sp>
      <p:sp>
        <p:nvSpPr>
          <p:cNvPr id="5" name="Slide Number Placeholder 4"/>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100"/>
            <a:ext cx="11277600" cy="766762"/>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9AEE7842-8E60-4305-8C0C-25ABEAC75081}" type="datetime3">
              <a:rPr lang="en-US" smtClean="0"/>
              <a:t>20 July 2020</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D072BEC2-3DDA-455F-BCAE-11F38A343EBA}" type="datetime3">
              <a:rPr lang="en-US" smtClean="0"/>
              <a:t>20 July 2020</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2" name="Text Placeholder 8"/>
          <p:cNvSpPr>
            <a:spLocks noGrp="1"/>
          </p:cNvSpPr>
          <p:nvPr>
            <p:ph type="body" sz="quarter" idx="27" hasCustomPrompt="1"/>
          </p:nvPr>
        </p:nvSpPr>
        <p:spPr>
          <a:xfrm>
            <a:off x="457200" y="801380"/>
            <a:ext cx="11277600" cy="379720"/>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7531"/>
            <a:ext cx="2301354" cy="125406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27609"/>
            <a:ext cx="2301386"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7531"/>
            <a:ext cx="2332240" cy="125406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27609"/>
            <a:ext cx="2332272"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10" y="3927531"/>
            <a:ext cx="2302372" cy="125406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27609"/>
            <a:ext cx="2301386"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7531"/>
            <a:ext cx="2338690" cy="125406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27609"/>
            <a:ext cx="2337688"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97C2CA0-F86E-40E3-B0D9-D6377DBEEAF3}" type="datetime3">
              <a:rPr lang="en-US" smtClean="0"/>
              <a:t>20 July 2020</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1083"/>
            <a:ext cx="2301354" cy="96051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16283"/>
            <a:ext cx="2301386"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1083"/>
            <a:ext cx="2332240" cy="96051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16283"/>
            <a:ext cx="2332272"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1083"/>
            <a:ext cx="2304687" cy="96051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16283"/>
            <a:ext cx="2303545"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483" y="4221083"/>
            <a:ext cx="2339969" cy="96051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16283"/>
            <a:ext cx="2337688" cy="304800"/>
          </a:xfrm>
        </p:spPr>
        <p:txBody>
          <a:bodyPr anchor="t">
            <a:noAutofit/>
          </a:bodyPr>
          <a:lstStyle>
            <a:lvl1pPr marL="0" indent="0">
              <a:buNone/>
              <a:defRPr sz="1600" b="1"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E76A3E6C-1EA7-45B3-B56D-B67C285F9083}" type="datetime3">
              <a:rPr lang="en-US" smtClean="0"/>
              <a:t>20 July 2020</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B8038854-56EB-45AE-A9F4-2A40F7BC2DFA}" type="datetime3">
              <a:rPr lang="en-US" smtClean="0"/>
              <a:t>20 July 2020</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lumMod val="60000"/>
                    <a:lumOff val="40000"/>
                  </a:schemeClr>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6A38FAC3-A574-4196-B222-51D6F3D956BD}" type="datetime3">
              <a:rPr lang="en-US" smtClean="0"/>
              <a:t>20 July 2020</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5211"/>
          <a:stretch/>
        </p:blipFill>
        <p:spPr>
          <a:xfrm>
            <a:off x="1" y="1167"/>
            <a:ext cx="12189628" cy="6499321"/>
          </a:xfrm>
          <a:prstGeom prst="rect">
            <a:avLst/>
          </a:prstGeom>
        </p:spPr>
      </p:pic>
      <p:sp>
        <p:nvSpPr>
          <p:cNvPr id="2" name="Title 1"/>
          <p:cNvSpPr>
            <a:spLocks noGrp="1"/>
          </p:cNvSpPr>
          <p:nvPr>
            <p:ph type="title" hasCustomPrompt="1"/>
          </p:nvPr>
        </p:nvSpPr>
        <p:spPr>
          <a:xfrm>
            <a:off x="682952" y="1181100"/>
            <a:ext cx="9146848" cy="1143000"/>
          </a:xfrm>
        </p:spPr>
        <p:txBody>
          <a:bodyPr anchor="b">
            <a:noAutofit/>
          </a:bodyPr>
          <a:lstStyle>
            <a:lvl1pPr>
              <a:defRPr sz="4000" baseline="0"/>
            </a:lvl1pPr>
          </a:lstStyle>
          <a:p>
            <a:r>
              <a:rPr lang="en-US" dirty="0"/>
              <a:t>Click to add title</a:t>
            </a:r>
          </a:p>
        </p:txBody>
      </p:sp>
      <p:sp>
        <p:nvSpPr>
          <p:cNvPr id="3" name="Text Placeholder 2"/>
          <p:cNvSpPr>
            <a:spLocks noGrp="1"/>
          </p:cNvSpPr>
          <p:nvPr>
            <p:ph type="body" idx="1" hasCustomPrompt="1"/>
          </p:nvPr>
        </p:nvSpPr>
        <p:spPr>
          <a:xfrm>
            <a:off x="682952" y="2437483"/>
            <a:ext cx="9146848" cy="501371"/>
          </a:xfrm>
        </p:spPr>
        <p:txBody>
          <a:bodyPr lIns="0" tIns="0" rIns="0" bIns="0">
            <a:normAutofit/>
          </a:bodyPr>
          <a:lstStyle>
            <a:lvl1pPr marL="0" indent="0">
              <a:buNone/>
              <a:defRPr sz="2400" b="1">
                <a:solidFill>
                  <a:schemeClr val="accent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7C24DCB3-1133-4E07-9BB3-F955022D2747}" type="datetime3">
              <a:rPr lang="en-US" smtClean="0"/>
              <a:t>20 July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5211"/>
          <a:stretch/>
        </p:blipFill>
        <p:spPr>
          <a:xfrm>
            <a:off x="1" y="1167"/>
            <a:ext cx="12189628" cy="6499321"/>
          </a:xfrm>
          <a:prstGeom prst="rect">
            <a:avLst/>
          </a:prstGeom>
        </p:spPr>
      </p:pic>
      <p:sp>
        <p:nvSpPr>
          <p:cNvPr id="2" name="Title 1"/>
          <p:cNvSpPr>
            <a:spLocks noGrp="1"/>
          </p:cNvSpPr>
          <p:nvPr>
            <p:ph type="title" hasCustomPrompt="1"/>
          </p:nvPr>
        </p:nvSpPr>
        <p:spPr>
          <a:xfrm>
            <a:off x="685800" y="3825130"/>
            <a:ext cx="9144000" cy="594360"/>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9490"/>
            <a:ext cx="9144000" cy="501371"/>
          </a:xfrm>
        </p:spPr>
        <p:txBody>
          <a:bodyPr lIns="0" tIns="0" rIns="0" bIns="0">
            <a:normAutofit/>
          </a:bodyPr>
          <a:lstStyle>
            <a:lvl1pPr marL="0" indent="0">
              <a:buNone/>
              <a:defRPr sz="2400" b="1">
                <a:solidFill>
                  <a:schemeClr val="accent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2000"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 name="Date Placeholder 3"/>
          <p:cNvSpPr>
            <a:spLocks noGrp="1"/>
          </p:cNvSpPr>
          <p:nvPr>
            <p:ph type="dt" sz="half" idx="22"/>
          </p:nvPr>
        </p:nvSpPr>
        <p:spPr/>
        <p:txBody>
          <a:bodyPr/>
          <a:lstStyle/>
          <a:p>
            <a:fld id="{E5B08855-7274-4EFA-9A7F-4D59DE67A39A}" type="datetime3">
              <a:rPr lang="en-US" smtClean="0"/>
              <a:t>20 July 2020</a:t>
            </a:fld>
            <a:endParaRPr lang="en-US" dirty="0"/>
          </a:p>
        </p:txBody>
      </p:sp>
      <p:sp>
        <p:nvSpPr>
          <p:cNvPr id="5" name="Footer Placeholder 4"/>
          <p:cNvSpPr>
            <a:spLocks noGrp="1"/>
          </p:cNvSpPr>
          <p:nvPr>
            <p:ph type="ftr" sz="quarter" idx="23"/>
          </p:nvPr>
        </p:nvSpPr>
        <p:spPr/>
        <p:txBody>
          <a:bodyPr/>
          <a:lstStyle/>
          <a:p>
            <a:endParaRPr lang="en-US" dirty="0"/>
          </a:p>
        </p:txBody>
      </p:sp>
      <p:sp>
        <p:nvSpPr>
          <p:cNvPr id="6" name="Slide Number Placeholder 5"/>
          <p:cNvSpPr>
            <a:spLocks noGrp="1"/>
          </p:cNvSpPr>
          <p:nvPr>
            <p:ph type="sldNum" sz="quarter" idx="24"/>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Dar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871E74CD-29BE-4B77-94EE-C02F47109B98}" type="datetime3">
              <a:rPr lang="en-US" smtClean="0"/>
              <a:t>20 July 2020</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0" name="Rectangle 9"/>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1960"/>
            <a:ext cx="5410200" cy="1574539"/>
          </a:xfrm>
        </p:spPr>
        <p:txBody>
          <a:bodyPr anchor="b">
            <a:normAutofit/>
          </a:bodyPr>
          <a:lstStyle>
            <a:lvl1pPr algn="l">
              <a:defRPr sz="4000">
                <a:solidFill>
                  <a:schemeClr val="bg1"/>
                </a:solidFill>
              </a:defRPr>
            </a:lvl1pPr>
          </a:lstStyle>
          <a:p>
            <a:r>
              <a:rPr lang="en-US" dirty="0"/>
              <a:t>Click to add title </a:t>
            </a:r>
          </a:p>
        </p:txBody>
      </p:sp>
      <p:sp>
        <p:nvSpPr>
          <p:cNvPr id="3" name="Subtitle 2"/>
          <p:cNvSpPr>
            <a:spLocks noGrp="1"/>
          </p:cNvSpPr>
          <p:nvPr>
            <p:ph type="subTitle" idx="1" hasCustomPrompt="1"/>
          </p:nvPr>
        </p:nvSpPr>
        <p:spPr>
          <a:xfrm>
            <a:off x="685800" y="4038600"/>
            <a:ext cx="54102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accent1">
              <a:lumMod val="75000"/>
            </a:schemeClr>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1134BDA6-2C4F-431D-8207-6F9E98C1A786}" type="datetime3">
              <a:rPr lang="en-US" smtClean="0"/>
              <a:t>20 July 2020</a:t>
            </a:fld>
            <a:endParaRPr lang="en-US" dirty="0"/>
          </a:p>
        </p:txBody>
      </p:sp>
      <p:sp>
        <p:nvSpPr>
          <p:cNvPr id="3" name="Footer Placeholder 2"/>
          <p:cNvSpPr>
            <a:spLocks noGrp="1"/>
          </p:cNvSpPr>
          <p:nvPr>
            <p:ph type="ftr" sz="quarter" idx="25"/>
          </p:nvPr>
        </p:nvSpPr>
        <p:spPr/>
        <p:txBody>
          <a:bodyPr/>
          <a:lstStyle/>
          <a:p>
            <a:endParaRPr lang="en-US" dirty="0"/>
          </a:p>
        </p:txBody>
      </p:sp>
      <p:sp>
        <p:nvSpPr>
          <p:cNvPr id="4" name="Slide Number Placeholder 3"/>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2">
    <p:spTree>
      <p:nvGrpSpPr>
        <p:cNvPr id="1" name=""/>
        <p:cNvGrpSpPr/>
        <p:nvPr/>
      </p:nvGrpSpPr>
      <p:grpSpPr>
        <a:xfrm>
          <a:off x="0" y="0"/>
          <a:ext cx="0" cy="0"/>
          <a:chOff x="0" y="0"/>
          <a:chExt cx="0" cy="0"/>
        </a:xfrm>
      </p:grpSpPr>
      <p:sp>
        <p:nvSpPr>
          <p:cNvPr id="14" name="Picture Placeholder 8"/>
          <p:cNvSpPr>
            <a:spLocks noGrp="1"/>
          </p:cNvSpPr>
          <p:nvPr>
            <p:ph type="pic" sz="quarter" idx="21" hasCustomPrompt="1"/>
          </p:nvPr>
        </p:nvSpPr>
        <p:spPr>
          <a:xfrm>
            <a:off x="4229100" y="0"/>
            <a:ext cx="7962900" cy="6500488"/>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2"/>
            <a:ext cx="0" cy="650048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4FF5BCCC-AA47-4416-9593-B5560C952616}" type="datetime3">
              <a:rPr lang="en-US" smtClean="0"/>
              <a:t>20 July 2020</a:t>
            </a:fld>
            <a:endParaRPr lang="en-US" dirty="0"/>
          </a:p>
        </p:txBody>
      </p:sp>
      <p:sp>
        <p:nvSpPr>
          <p:cNvPr id="3" name="Footer Placeholder 2"/>
          <p:cNvSpPr>
            <a:spLocks noGrp="1"/>
          </p:cNvSpPr>
          <p:nvPr>
            <p:ph type="ftr" sz="quarter" idx="25"/>
          </p:nvPr>
        </p:nvSpPr>
        <p:spPr/>
        <p:txBody>
          <a:bodyPr/>
          <a:lstStyle/>
          <a:p>
            <a:endParaRPr lang="en-US" dirty="0"/>
          </a:p>
        </p:txBody>
      </p:sp>
      <p:sp>
        <p:nvSpPr>
          <p:cNvPr id="4" name="Slide Number Placeholder 3"/>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8F2E0801-EF3B-4388-8DF7-7D093E972E85}" type="datetime3">
              <a:rPr lang="en-US" smtClean="0"/>
              <a:t>20 July 2020</a:t>
            </a:fld>
            <a:endParaRPr lang="en-US" dirty="0"/>
          </a:p>
        </p:txBody>
      </p:sp>
      <p:sp>
        <p:nvSpPr>
          <p:cNvPr id="3" name="Footer Placeholder 2"/>
          <p:cNvSpPr>
            <a:spLocks noGrp="1"/>
          </p:cNvSpPr>
          <p:nvPr>
            <p:ph type="ftr" sz="quarter" idx="24"/>
          </p:nvPr>
        </p:nvSpPr>
        <p:spPr/>
        <p:txBody>
          <a:bodyPr/>
          <a:lstStyle/>
          <a:p>
            <a:endParaRPr lang="en-US" dirty="0"/>
          </a:p>
        </p:txBody>
      </p:sp>
      <p:sp>
        <p:nvSpPr>
          <p:cNvPr id="4" name="Slide Number Placeholder 3"/>
          <p:cNvSpPr>
            <a:spLocks noGrp="1"/>
          </p:cNvSpPr>
          <p:nvPr>
            <p:ph type="sldNum" sz="quarter" idx="25"/>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762000"/>
          </a:xfrm>
        </p:spPr>
        <p:txBody>
          <a:bodyPr/>
          <a:lstStyle/>
          <a:p>
            <a:r>
              <a:rPr lang="en-US" dirty="0"/>
              <a:t>Click to add title</a:t>
            </a:r>
          </a:p>
        </p:txBody>
      </p:sp>
      <p:sp>
        <p:nvSpPr>
          <p:cNvPr id="3" name="Date Placeholder 2"/>
          <p:cNvSpPr>
            <a:spLocks noGrp="1"/>
          </p:cNvSpPr>
          <p:nvPr>
            <p:ph type="dt" sz="half" idx="10"/>
          </p:nvPr>
        </p:nvSpPr>
        <p:spPr/>
        <p:txBody>
          <a:bodyPr/>
          <a:lstStyle/>
          <a:p>
            <a:fld id="{0B6C7F37-8975-4A74-83A3-0B2F89B8B25E}" type="datetime3">
              <a:rPr lang="en-US" smtClean="0"/>
              <a:t>20 July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8E6E18-F83C-4660-8555-8886AE031847}" type="datetime3">
              <a:rPr lang="en-US" smtClean="0"/>
              <a:t>20 July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03" y="6565216"/>
            <a:ext cx="212200" cy="228116"/>
          </a:xfrm>
          <a:prstGeom prst="rect">
            <a:avLst/>
          </a:prstGeom>
        </p:spPr>
      </p:pic>
      <p:sp>
        <p:nvSpPr>
          <p:cNvPr id="2" name="Date Placeholder 1"/>
          <p:cNvSpPr>
            <a:spLocks noGrp="1"/>
          </p:cNvSpPr>
          <p:nvPr>
            <p:ph type="dt" sz="half" idx="14"/>
          </p:nvPr>
        </p:nvSpPr>
        <p:spPr/>
        <p:txBody>
          <a:bodyPr/>
          <a:lstStyle/>
          <a:p>
            <a:fld id="{AE38F934-6E46-43A1-A805-D46346805443}" type="datetime3">
              <a:rPr lang="en-US" smtClean="0"/>
              <a:t>20 July 2020</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bg1"/>
                </a:solidFill>
              </a:defRPr>
            </a:lvl1pPr>
          </a:lstStyle>
          <a:p>
            <a:r>
              <a:rPr lang="en-US" dirty="0"/>
              <a:t>Click to add video</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093BA-93BB-4C90-A497-2C6B96A1F50F}" type="datetime3">
              <a:rPr lang="en-US" smtClean="0"/>
              <a:t>20 July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9"/>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7620"/>
            <a:ext cx="0" cy="561241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3695999"/>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4158"/>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0667"/>
            <a:ext cx="5295900"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1679"/>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2" y="3998188"/>
            <a:ext cx="5299617"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415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6" y="1150667"/>
            <a:ext cx="5292183"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899" y="3998188"/>
            <a:ext cx="5295901"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 name="Date Placeholder 1"/>
          <p:cNvSpPr>
            <a:spLocks noGrp="1"/>
          </p:cNvSpPr>
          <p:nvPr>
            <p:ph type="dt" sz="half" idx="37"/>
          </p:nvPr>
        </p:nvSpPr>
        <p:spPr/>
        <p:txBody>
          <a:bodyPr/>
          <a:lstStyle/>
          <a:p>
            <a:fld id="{4C6ABF5E-E001-46A7-9D56-BA8402CA2D9E}" type="datetime3">
              <a:rPr lang="en-US" smtClean="0"/>
              <a:t>20 July 2020</a:t>
            </a:fld>
            <a:endParaRPr lang="en-US" dirty="0"/>
          </a:p>
        </p:txBody>
      </p:sp>
      <p:sp>
        <p:nvSpPr>
          <p:cNvPr id="3" name="Footer Placeholder 2"/>
          <p:cNvSpPr>
            <a:spLocks noGrp="1"/>
          </p:cNvSpPr>
          <p:nvPr>
            <p:ph type="ftr" sz="quarter" idx="38"/>
          </p:nvPr>
        </p:nvSpPr>
        <p:spPr/>
        <p:txBody>
          <a:bodyPr/>
          <a:lstStyle/>
          <a:p>
            <a:endParaRPr lang="en-US" dirty="0"/>
          </a:p>
        </p:txBody>
      </p:sp>
      <p:sp>
        <p:nvSpPr>
          <p:cNvPr id="4" name="Slide Number Placeholder 3"/>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0" cy="64992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6308"/>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22817"/>
            <a:ext cx="5295899"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3483" y="3880422"/>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3485" y="3586931"/>
            <a:ext cx="5299616"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899"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899" cy="221599"/>
          </a:xfrm>
        </p:spPr>
        <p:txBody>
          <a:bodyPr wrap="square" lIns="0" tIns="0" rIns="0" bIns="0">
            <a:normAutofit/>
          </a:bodyPr>
          <a:lstStyle>
            <a:lvl1pPr marL="0" indent="0">
              <a:buNone/>
              <a:defRPr sz="1600" b="1" baseline="0">
                <a:solidFill>
                  <a:schemeClr val="accent2">
                    <a:lumMod val="60000"/>
                    <a:lumOff val="40000"/>
                  </a:schemeClr>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 name="Date Placeholder 1"/>
          <p:cNvSpPr>
            <a:spLocks noGrp="1"/>
          </p:cNvSpPr>
          <p:nvPr>
            <p:ph type="dt" sz="half" idx="37"/>
          </p:nvPr>
        </p:nvSpPr>
        <p:spPr/>
        <p:txBody>
          <a:bodyPr/>
          <a:lstStyle/>
          <a:p>
            <a:fld id="{16AF7AA8-CD2D-4ED1-8010-2834FA695ACF}" type="datetime3">
              <a:rPr lang="en-US" smtClean="0"/>
              <a:t>20 July 2020</a:t>
            </a:fld>
            <a:endParaRPr lang="en-US" dirty="0"/>
          </a:p>
        </p:txBody>
      </p:sp>
      <p:sp>
        <p:nvSpPr>
          <p:cNvPr id="3" name="Footer Placeholder 2"/>
          <p:cNvSpPr>
            <a:spLocks noGrp="1"/>
          </p:cNvSpPr>
          <p:nvPr>
            <p:ph type="ftr" sz="quarter" idx="38"/>
          </p:nvPr>
        </p:nvSpPr>
        <p:spPr/>
        <p:txBody>
          <a:bodyPr/>
          <a:lstStyle/>
          <a:p>
            <a:endParaRPr lang="en-US" dirty="0"/>
          </a:p>
        </p:txBody>
      </p:sp>
      <p:sp>
        <p:nvSpPr>
          <p:cNvPr id="4" name="Slide Number Placeholder 3"/>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049C9-0EFB-42B6-8E02-19629CCBE2C1}" type="datetime3">
              <a:rPr lang="en-US" smtClean="0"/>
              <a:t>20 July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30" cy="6857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3" name="Rectangle 12"/>
          <p:cNvSpPr/>
          <p:nvPr userDrawn="1"/>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Dar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0EA56EDE-85A0-4811-8A11-FD3E4C5ACCF9}" type="datetime3">
              <a:rPr lang="en-US" smtClean="0"/>
              <a:t>20 July 2020</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4" name="Rectangle 13"/>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1"/>
            <a:ext cx="6972300" cy="571499"/>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0" y="0"/>
            <a:ext cx="12192000"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9" cy="198210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Dar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E8479ECA-55F7-4527-B644-9637AF0E5883}" type="datetime3">
              <a:rPr lang="en-US" smtClean="0"/>
              <a:t>20 July 2020</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p:nvSpPr>
        <p:spPr>
          <a:xfrm>
            <a:off x="0" y="6291470"/>
            <a:ext cx="12192000" cy="566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4" name="Rectangle 13"/>
          <p:cNvSpPr/>
          <p:nvPr/>
        </p:nvSpPr>
        <p:spPr>
          <a:xfrm>
            <a:off x="0" y="4357972"/>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baseline="0"/>
            </a:lvl1pPr>
          </a:lstStyle>
          <a:p>
            <a:r>
              <a:rPr lang="en-US" dirty="0"/>
              <a:t>Click to add title</a:t>
            </a:r>
          </a:p>
        </p:txBody>
      </p:sp>
      <p:sp>
        <p:nvSpPr>
          <p:cNvPr id="3" name="Subtitle 2"/>
          <p:cNvSpPr>
            <a:spLocks noGrp="1"/>
          </p:cNvSpPr>
          <p:nvPr>
            <p:ph type="subTitle" idx="1" hasCustomPrompt="1"/>
          </p:nvPr>
        </p:nvSpPr>
        <p:spPr>
          <a:xfrm>
            <a:off x="4267200" y="4495800"/>
            <a:ext cx="6972300" cy="570831"/>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cxnSp>
        <p:nvCxnSpPr>
          <p:cNvPr id="18" name="Straight Connector 17"/>
          <p:cNvCxnSpPr/>
          <p:nvPr/>
        </p:nvCxnSpPr>
        <p:spPr>
          <a:xfrm>
            <a:off x="3778686" y="3886200"/>
            <a:ext cx="0" cy="22860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9" cy="1982102"/>
          </a:xfrm>
          <a:prstGeom prst="rect">
            <a:avLst/>
          </a:prstGeom>
        </p:spPr>
      </p:pic>
      <p:sp>
        <p:nvSpPr>
          <p:cNvPr id="19"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0"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4"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Dark">
    <p:spTree>
      <p:nvGrpSpPr>
        <p:cNvPr id="1" name=""/>
        <p:cNvGrpSpPr/>
        <p:nvPr/>
      </p:nvGrpSpPr>
      <p:grpSpPr>
        <a:xfrm>
          <a:off x="0" y="0"/>
          <a:ext cx="0" cy="0"/>
          <a:chOff x="0" y="0"/>
          <a:chExt cx="0" cy="0"/>
        </a:xfrm>
      </p:grpSpPr>
      <p:sp>
        <p:nvSpPr>
          <p:cNvPr id="3" name="Date Placeholder 2"/>
          <p:cNvSpPr>
            <a:spLocks noGrp="1"/>
          </p:cNvSpPr>
          <p:nvPr>
            <p:ph type="dt" sz="half" idx="15"/>
          </p:nvPr>
        </p:nvSpPr>
        <p:spPr/>
        <p:txBody>
          <a:bodyPr/>
          <a:lstStyle/>
          <a:p>
            <a:fld id="{FB1C04BA-CFA9-43BA-A535-F7B369084AA6}" type="datetime3">
              <a:rPr lang="en-US" smtClean="0"/>
              <a:t>20 July 2020</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67"/>
            <a:ext cx="12189626" cy="6856664"/>
          </a:xfrm>
          <a:prstGeom prst="rect">
            <a:avLst/>
          </a:prstGeom>
        </p:spPr>
      </p:pic>
      <p:sp>
        <p:nvSpPr>
          <p:cNvPr id="13" name="Rectangle 12"/>
          <p:cNvSpPr/>
          <p:nvPr/>
        </p:nvSpPr>
        <p:spPr>
          <a:xfrm>
            <a:off x="0" y="4361627"/>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195493"/>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91001" y="2514601"/>
            <a:ext cx="6819900" cy="342899"/>
          </a:xfrm>
        </p:spPr>
        <p:txBody>
          <a:bodyPr lIns="0" tIns="0" rIns="0" bIns="0">
            <a:normAutofit/>
          </a:bodyPr>
          <a:lstStyle>
            <a:lvl1pPr marL="0" indent="0" algn="l">
              <a:buNone/>
              <a:defRPr sz="16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11"/>
          <p:cNvSpPr>
            <a:spLocks noGrp="1"/>
          </p:cNvSpPr>
          <p:nvPr>
            <p:ph type="body" sz="quarter" idx="13" hasCustomPrompt="1"/>
          </p:nvPr>
        </p:nvSpPr>
        <p:spPr>
          <a:xfrm>
            <a:off x="4191000" y="2858419"/>
            <a:ext cx="6819900" cy="774468"/>
          </a:xfrm>
        </p:spPr>
        <p:txBody>
          <a:bodyPr lIns="0" tIns="0" rIns="0" bIns="0">
            <a:normAutofit/>
          </a:bodyPr>
          <a:lstStyle>
            <a:lvl1pPr marL="0" indent="0">
              <a:spcBef>
                <a:spcPts val="0"/>
              </a:spcBef>
              <a:buNone/>
              <a:defRPr sz="12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19" name="TextBox 18"/>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22" name="Straight Connector 21"/>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5C6F02-588D-45F4-AD89-248838411112}" type="datetime3">
              <a:rPr lang="en-US" smtClean="0"/>
              <a:t>20 July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850197B1-9682-4320-9341-EAB0D42656F4}" type="datetime3">
              <a:rPr lang="en-US" smtClean="0"/>
              <a:t>20 July 2020</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5863"/>
            <a:ext cx="4953000" cy="4171494"/>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2" y="5510212"/>
            <a:ext cx="1028699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3"/>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5"/>
          </p:nvPr>
        </p:nvSpPr>
        <p:spPr/>
        <p:txBody>
          <a:bodyPr/>
          <a:lstStyle/>
          <a:p>
            <a:fld id="{579217CE-03E1-4AD2-8357-DDF39B514A90}" type="datetime3">
              <a:rPr lang="en-US" smtClean="0"/>
              <a:t>20 July 2020</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899"/>
            <a:ext cx="4953000" cy="3871457"/>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2" y="5510212"/>
            <a:ext cx="1028699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899"/>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5"/>
          </p:nvPr>
        </p:nvSpPr>
        <p:spPr/>
        <p:txBody>
          <a:bodyPr/>
          <a:lstStyle/>
          <a:p>
            <a:fld id="{F9629BB3-F3FD-44B2-BF6E-2E5378CE9096}" type="datetime3">
              <a:rPr lang="en-US" smtClean="0"/>
              <a:t>20 July 2020</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Title 1"/>
          <p:cNvSpPr>
            <a:spLocks noGrp="1"/>
          </p:cNvSpPr>
          <p:nvPr>
            <p:ph type="title" hasCustomPrompt="1"/>
          </p:nvPr>
        </p:nvSpPr>
        <p:spPr>
          <a:xfrm>
            <a:off x="457200" y="422564"/>
            <a:ext cx="11277600" cy="338328"/>
          </a:xfrm>
        </p:spPr>
        <p:txBody>
          <a:bodyPr>
            <a:noAutofit/>
          </a:bodyPr>
          <a:lstStyle>
            <a:lvl1pPr>
              <a:defRPr sz="2800"/>
            </a:lvl1pPr>
          </a:lstStyle>
          <a:p>
            <a:r>
              <a:rPr lang="en-US" dirty="0"/>
              <a:t>Click to add title</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accent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099"/>
            <a:ext cx="11277600" cy="766763"/>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5863"/>
            <a:ext cx="10287000" cy="4986338"/>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sp>
        <p:nvSpPr>
          <p:cNvPr id="11" name="Rectangle 10"/>
          <p:cNvSpPr/>
          <p:nvPr userDrawn="1"/>
        </p:nvSpPr>
        <p:spPr>
          <a:xfrm>
            <a:off x="0" y="6500488"/>
            <a:ext cx="1219200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6502554"/>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4997" y="6604000"/>
            <a:ext cx="0" cy="155141"/>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a:off x="742416" y="6500488"/>
            <a:ext cx="3200934"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17" name="Date Placeholder 3"/>
          <p:cNvSpPr>
            <a:spLocks noGrp="1"/>
          </p:cNvSpPr>
          <p:nvPr>
            <p:ph type="dt" sz="half" idx="2"/>
          </p:nvPr>
        </p:nvSpPr>
        <p:spPr>
          <a:xfrm>
            <a:off x="10046334" y="6500488"/>
            <a:ext cx="1373855" cy="357511"/>
          </a:xfrm>
          <a:prstGeom prst="rect">
            <a:avLst/>
          </a:prstGeom>
        </p:spPr>
        <p:txBody>
          <a:bodyPr vert="horz" lIns="91440" tIns="0" rIns="91440" bIns="0" rtlCol="0" anchor="ctr"/>
          <a:lstStyle>
            <a:lvl1pPr algn="r">
              <a:defRPr sz="1000">
                <a:solidFill>
                  <a:schemeClr val="bg1"/>
                </a:solidFill>
              </a:defRPr>
            </a:lvl1pPr>
          </a:lstStyle>
          <a:p>
            <a:fld id="{5FDF38D8-02AF-45BB-8278-6DC4E005D754}" type="datetime3">
              <a:rPr lang="en-US" smtClean="0"/>
              <a:t>20 July 2020</a:t>
            </a:fld>
            <a:endParaRPr lang="en-US" dirty="0"/>
          </a:p>
        </p:txBody>
      </p:sp>
      <p:sp>
        <p:nvSpPr>
          <p:cNvPr id="18" name="Slide Number Placeholder 5"/>
          <p:cNvSpPr>
            <a:spLocks noGrp="1"/>
          </p:cNvSpPr>
          <p:nvPr>
            <p:ph type="sldNum" sz="quarter" idx="4"/>
          </p:nvPr>
        </p:nvSpPr>
        <p:spPr>
          <a:xfrm>
            <a:off x="11444710" y="6500488"/>
            <a:ext cx="369465" cy="357511"/>
          </a:xfrm>
          <a:prstGeom prst="rect">
            <a:avLst/>
          </a:prstGeom>
        </p:spPr>
        <p:txBody>
          <a:bodyPr vert="horz" lIns="0" tIns="0" rIns="0" bIns="0" rtlCol="0" anchor="ctr"/>
          <a:lstStyle>
            <a:lvl1pPr algn="ctr">
              <a:defRPr sz="1000" b="1">
                <a:solidFill>
                  <a:schemeClr val="accent2">
                    <a:lumMod val="60000"/>
                    <a:lumOff val="40000"/>
                  </a:schemeClr>
                </a:solidFill>
              </a:defRPr>
            </a:lvl1pPr>
          </a:lstStyle>
          <a:p>
            <a:fld id="{4EBCDCBD-78E1-0D41-A999-31B5EBF8E02C}" type="slidenum">
              <a:rPr lang="en-US" smtClean="0"/>
              <a:pPr/>
              <a:t>‹#›</a:t>
            </a:fld>
            <a:endParaRPr lang="en-US" dirty="0"/>
          </a:p>
        </p:txBody>
      </p:sp>
      <p:pic>
        <p:nvPicPr>
          <p:cNvPr id="19" name="Picture 18"/>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857958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15" r:id="rId5"/>
    <p:sldLayoutId id="2147483696" r:id="rId6"/>
    <p:sldLayoutId id="2147483698" r:id="rId7"/>
    <p:sldLayoutId id="2147483700" r:id="rId8"/>
    <p:sldLayoutId id="2147483723" r:id="rId9"/>
    <p:sldLayoutId id="2147483702" r:id="rId10"/>
    <p:sldLayoutId id="2147483724" r:id="rId11"/>
    <p:sldLayoutId id="2147483703" r:id="rId12"/>
    <p:sldLayoutId id="2147483725" r:id="rId13"/>
    <p:sldLayoutId id="2147483727" r:id="rId14"/>
    <p:sldLayoutId id="2147483728" r:id="rId15"/>
    <p:sldLayoutId id="2147483704" r:id="rId16"/>
    <p:sldLayoutId id="2147483726" r:id="rId17"/>
    <p:sldLayoutId id="2147483706" r:id="rId18"/>
    <p:sldLayoutId id="2147483707" r:id="rId19"/>
    <p:sldLayoutId id="2147483708" r:id="rId20"/>
    <p:sldLayoutId id="2147483720" r:id="rId21"/>
    <p:sldLayoutId id="2147483709" r:id="rId22"/>
    <p:sldLayoutId id="2147483710" r:id="rId23"/>
    <p:sldLayoutId id="2147483729" r:id="rId24"/>
    <p:sldLayoutId id="2147483719" r:id="rId25"/>
    <p:sldLayoutId id="2147483712" r:id="rId26"/>
    <p:sldLayoutId id="2147483722" r:id="rId27"/>
    <p:sldLayoutId id="2147483721" r:id="rId28"/>
    <p:sldLayoutId id="2147483714" r:id="rId29"/>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88">
          <p15:clr>
            <a:srgbClr val="F26B43"/>
          </p15:clr>
        </p15:guide>
        <p15:guide id="3" pos="7392">
          <p15:clr>
            <a:srgbClr val="F26B43"/>
          </p15:clr>
        </p15:guide>
        <p15:guide id="4" orient="horz" pos="3888" userDrawn="1">
          <p15:clr>
            <a:srgbClr val="F26B43"/>
          </p15:clr>
        </p15:guide>
        <p15:guide id="5" pos="3840">
          <p15:clr>
            <a:srgbClr val="F26B43"/>
          </p15:clr>
        </p15:guide>
        <p15:guide id="7" orient="horz" pos="744" userDrawn="1">
          <p15:clr>
            <a:srgbClr val="F26B43"/>
          </p15:clr>
        </p15:guide>
        <p15:guide id="8" pos="600">
          <p15:clr>
            <a:srgbClr val="F26B43"/>
          </p15:clr>
        </p15:guide>
        <p15:guide id="9" pos="7080">
          <p15:clr>
            <a:srgbClr val="F26B43"/>
          </p15:clr>
        </p15:guide>
        <p15:guide id="10" pos="4056" userDrawn="1">
          <p15:clr>
            <a:srgbClr val="F26B43"/>
          </p15:clr>
        </p15:guide>
        <p15:guide id="11" pos="3624" userDrawn="1">
          <p15:clr>
            <a:srgbClr val="F26B43"/>
          </p15:clr>
        </p15:guide>
        <p15:guide id="12"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Automating Telescopes to Observe Occultation Events</a:t>
            </a:r>
            <a:endParaRPr lang="en-US" dirty="0"/>
          </a:p>
        </p:txBody>
      </p:sp>
      <p:sp>
        <p:nvSpPr>
          <p:cNvPr id="3" name="Subtitle 2"/>
          <p:cNvSpPr>
            <a:spLocks noGrp="1"/>
          </p:cNvSpPr>
          <p:nvPr>
            <p:ph type="subTitle" idx="1"/>
          </p:nvPr>
        </p:nvSpPr>
        <p:spPr/>
        <p:txBody>
          <a:bodyPr/>
          <a:lstStyle/>
          <a:p>
            <a:r>
              <a:rPr lang="en-US" dirty="0">
                <a:solidFill>
                  <a:schemeClr val="accent2">
                    <a:lumMod val="60000"/>
                    <a:lumOff val="40000"/>
                  </a:schemeClr>
                </a:solidFill>
              </a:rPr>
              <a:t>ASPIRE 2019-2020</a:t>
            </a:r>
          </a:p>
        </p:txBody>
      </p:sp>
      <p:sp>
        <p:nvSpPr>
          <p:cNvPr id="4" name="Text Placeholder 3"/>
          <p:cNvSpPr>
            <a:spLocks noGrp="1"/>
          </p:cNvSpPr>
          <p:nvPr>
            <p:ph type="body" sz="quarter" idx="13"/>
          </p:nvPr>
        </p:nvSpPr>
        <p:spPr/>
        <p:txBody>
          <a:bodyPr/>
          <a:lstStyle/>
          <a:p>
            <a:r>
              <a:rPr lang="en-US" dirty="0">
                <a:solidFill>
                  <a:schemeClr val="accent2">
                    <a:lumMod val="60000"/>
                    <a:lumOff val="40000"/>
                  </a:schemeClr>
                </a:solidFill>
              </a:rPr>
              <a:t>Alex Knox</a:t>
            </a:r>
          </a:p>
        </p:txBody>
      </p:sp>
      <p:pic>
        <p:nvPicPr>
          <p:cNvPr id="6" name="Picture 5">
            <a:extLst>
              <a:ext uri="{FF2B5EF4-FFF2-40B4-BE49-F238E27FC236}">
                <a16:creationId xmlns:a16="http://schemas.microsoft.com/office/drawing/2014/main" id="{484BA3C7-295A-8A47-A87B-EA10AB097938}"/>
              </a:ext>
            </a:extLst>
          </p:cNvPr>
          <p:cNvPicPr>
            <a:picLocks noChangeAspect="1"/>
          </p:cNvPicPr>
          <p:nvPr/>
        </p:nvPicPr>
        <p:blipFill>
          <a:blip r:embed="rId3"/>
          <a:stretch>
            <a:fillRect/>
          </a:stretch>
        </p:blipFill>
        <p:spPr>
          <a:xfrm>
            <a:off x="10460394" y="345594"/>
            <a:ext cx="1387295" cy="1438050"/>
          </a:xfrm>
          <a:prstGeom prst="rect">
            <a:avLst/>
          </a:prstGeom>
        </p:spPr>
      </p:pic>
    </p:spTree>
    <p:extLst>
      <p:ext uri="{BB962C8B-B14F-4D97-AF65-F5344CB8AC3E}">
        <p14:creationId xmlns:p14="http://schemas.microsoft.com/office/powerpoint/2010/main" val="205940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F5BF0-4473-814E-8C1A-BE22EA896CE1}"/>
              </a:ext>
            </a:extLst>
          </p:cNvPr>
          <p:cNvSpPr>
            <a:spLocks noGrp="1"/>
          </p:cNvSpPr>
          <p:nvPr>
            <p:ph type="dt" sz="half" idx="10"/>
          </p:nvPr>
        </p:nvSpPr>
        <p:spPr/>
        <p:txBody>
          <a:bodyPr/>
          <a:lstStyle/>
          <a:p>
            <a:fld id="{875C6F02-588D-45F4-AD89-248838411112}" type="datetime3">
              <a:rPr lang="en-US" smtClean="0"/>
              <a:t>23 July 2020</a:t>
            </a:fld>
            <a:endParaRPr lang="en-US" dirty="0"/>
          </a:p>
        </p:txBody>
      </p:sp>
      <p:sp>
        <p:nvSpPr>
          <p:cNvPr id="4" name="Slide Number Placeholder 3">
            <a:extLst>
              <a:ext uri="{FF2B5EF4-FFF2-40B4-BE49-F238E27FC236}">
                <a16:creationId xmlns:a16="http://schemas.microsoft.com/office/drawing/2014/main" id="{266C5FA3-F99A-3A4A-8E82-5DA383DFE75E}"/>
              </a:ext>
            </a:extLst>
          </p:cNvPr>
          <p:cNvSpPr>
            <a:spLocks noGrp="1"/>
          </p:cNvSpPr>
          <p:nvPr>
            <p:ph type="sldNum" sz="quarter" idx="12"/>
          </p:nvPr>
        </p:nvSpPr>
        <p:spPr/>
        <p:txBody>
          <a:bodyPr/>
          <a:lstStyle/>
          <a:p>
            <a:fld id="{4EBCDCBD-78E1-0D41-A999-31B5EBF8E02C}" type="slidenum">
              <a:rPr lang="en-US" smtClean="0"/>
              <a:pPr/>
              <a:t>2</a:t>
            </a:fld>
            <a:endParaRPr lang="en-US" dirty="0"/>
          </a:p>
        </p:txBody>
      </p:sp>
      <p:sp>
        <p:nvSpPr>
          <p:cNvPr id="5" name="Title 4">
            <a:extLst>
              <a:ext uri="{FF2B5EF4-FFF2-40B4-BE49-F238E27FC236}">
                <a16:creationId xmlns:a16="http://schemas.microsoft.com/office/drawing/2014/main" id="{51858702-1507-AF4C-8F06-E82B746796AE}"/>
              </a:ext>
            </a:extLst>
          </p:cNvPr>
          <p:cNvSpPr>
            <a:spLocks noGrp="1"/>
          </p:cNvSpPr>
          <p:nvPr>
            <p:ph type="title"/>
          </p:nvPr>
        </p:nvSpPr>
        <p:spPr/>
        <p:txBody>
          <a:bodyPr/>
          <a:lstStyle/>
          <a:p>
            <a:r>
              <a:rPr lang="en-US" dirty="0"/>
              <a:t>Motivation</a:t>
            </a:r>
          </a:p>
        </p:txBody>
      </p:sp>
      <p:sp>
        <p:nvSpPr>
          <p:cNvPr id="6" name="Content Placeholder 5">
            <a:extLst>
              <a:ext uri="{FF2B5EF4-FFF2-40B4-BE49-F238E27FC236}">
                <a16:creationId xmlns:a16="http://schemas.microsoft.com/office/drawing/2014/main" id="{3BBC6AAF-17A5-0945-9D52-A33F41E045FB}"/>
              </a:ext>
            </a:extLst>
          </p:cNvPr>
          <p:cNvSpPr>
            <a:spLocks noGrp="1"/>
          </p:cNvSpPr>
          <p:nvPr>
            <p:ph idx="1"/>
          </p:nvPr>
        </p:nvSpPr>
        <p:spPr>
          <a:xfrm>
            <a:off x="952500" y="1185863"/>
            <a:ext cx="10287000" cy="3778388"/>
          </a:xfrm>
        </p:spPr>
        <p:txBody>
          <a:bodyPr>
            <a:noAutofit/>
          </a:bodyPr>
          <a:lstStyle/>
          <a:p>
            <a:r>
              <a:rPr lang="en-US" dirty="0"/>
              <a:t>Recording occultations from multiple locations allows more data to be collected from an event</a:t>
            </a:r>
          </a:p>
          <a:p>
            <a:r>
              <a:rPr lang="en-US" dirty="0"/>
              <a:t>More individual observations of an event would increase the number of chords across the object, therefore increasing the accuracy of size and shape constraints</a:t>
            </a:r>
          </a:p>
          <a:p>
            <a:r>
              <a:rPr lang="en-US" dirty="0"/>
              <a:t>Many features in light curves that indicate rings, satellites, or other things are recorded largely by chance, since the objects in question are so small. More individual observation sites increase the likelihood of detecting one of these points.</a:t>
            </a:r>
          </a:p>
          <a:p>
            <a:r>
              <a:rPr lang="en-US" dirty="0"/>
              <a:t>Although current technology allows one person to record from multiple locations, the set of these ‘pre-points’ takes time, and can only be done while dark</a:t>
            </a:r>
          </a:p>
          <a:p>
            <a:r>
              <a:rPr lang="en-US" dirty="0"/>
              <a:t>More complete automation of the current observation process presents the opportunity to remove those time constraints, increasing the number of stations that one person can operate</a:t>
            </a:r>
          </a:p>
        </p:txBody>
      </p:sp>
    </p:spTree>
    <p:extLst>
      <p:ext uri="{BB962C8B-B14F-4D97-AF65-F5344CB8AC3E}">
        <p14:creationId xmlns:p14="http://schemas.microsoft.com/office/powerpoint/2010/main" val="36206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F5BF0-4473-814E-8C1A-BE22EA896CE1}"/>
              </a:ext>
            </a:extLst>
          </p:cNvPr>
          <p:cNvSpPr>
            <a:spLocks noGrp="1"/>
          </p:cNvSpPr>
          <p:nvPr>
            <p:ph type="dt" sz="half" idx="10"/>
          </p:nvPr>
        </p:nvSpPr>
        <p:spPr/>
        <p:txBody>
          <a:bodyPr/>
          <a:lstStyle/>
          <a:p>
            <a:fld id="{875C6F02-588D-45F4-AD89-248838411112}" type="datetime3">
              <a:rPr lang="en-US" smtClean="0"/>
              <a:t>23 July 2020</a:t>
            </a:fld>
            <a:endParaRPr lang="en-US" dirty="0"/>
          </a:p>
        </p:txBody>
      </p:sp>
      <p:sp>
        <p:nvSpPr>
          <p:cNvPr id="4" name="Slide Number Placeholder 3">
            <a:extLst>
              <a:ext uri="{FF2B5EF4-FFF2-40B4-BE49-F238E27FC236}">
                <a16:creationId xmlns:a16="http://schemas.microsoft.com/office/drawing/2014/main" id="{266C5FA3-F99A-3A4A-8E82-5DA383DFE75E}"/>
              </a:ext>
            </a:extLst>
          </p:cNvPr>
          <p:cNvSpPr>
            <a:spLocks noGrp="1"/>
          </p:cNvSpPr>
          <p:nvPr>
            <p:ph type="sldNum" sz="quarter" idx="12"/>
          </p:nvPr>
        </p:nvSpPr>
        <p:spPr/>
        <p:txBody>
          <a:bodyPr/>
          <a:lstStyle/>
          <a:p>
            <a:fld id="{4EBCDCBD-78E1-0D41-A999-31B5EBF8E02C}" type="slidenum">
              <a:rPr lang="en-US" smtClean="0"/>
              <a:pPr/>
              <a:t>3</a:t>
            </a:fld>
            <a:endParaRPr lang="en-US" dirty="0"/>
          </a:p>
        </p:txBody>
      </p:sp>
      <p:sp>
        <p:nvSpPr>
          <p:cNvPr id="5" name="Title 4">
            <a:extLst>
              <a:ext uri="{FF2B5EF4-FFF2-40B4-BE49-F238E27FC236}">
                <a16:creationId xmlns:a16="http://schemas.microsoft.com/office/drawing/2014/main" id="{51858702-1507-AF4C-8F06-E82B746796AE}"/>
              </a:ext>
            </a:extLst>
          </p:cNvPr>
          <p:cNvSpPr>
            <a:spLocks noGrp="1"/>
          </p:cNvSpPr>
          <p:nvPr>
            <p:ph type="title"/>
          </p:nvPr>
        </p:nvSpPr>
        <p:spPr/>
        <p:txBody>
          <a:bodyPr/>
          <a:lstStyle/>
          <a:p>
            <a:r>
              <a:rPr lang="en-US" dirty="0"/>
              <a:t>An Automated Station</a:t>
            </a:r>
          </a:p>
        </p:txBody>
      </p:sp>
      <p:sp>
        <p:nvSpPr>
          <p:cNvPr id="6" name="Content Placeholder 5">
            <a:extLst>
              <a:ext uri="{FF2B5EF4-FFF2-40B4-BE49-F238E27FC236}">
                <a16:creationId xmlns:a16="http://schemas.microsoft.com/office/drawing/2014/main" id="{3BBC6AAF-17A5-0945-9D52-A33F41E045FB}"/>
              </a:ext>
            </a:extLst>
          </p:cNvPr>
          <p:cNvSpPr>
            <a:spLocks noGrp="1"/>
          </p:cNvSpPr>
          <p:nvPr>
            <p:ph idx="1"/>
          </p:nvPr>
        </p:nvSpPr>
        <p:spPr>
          <a:xfrm>
            <a:off x="952500" y="1344890"/>
            <a:ext cx="10287000" cy="3778388"/>
          </a:xfrm>
        </p:spPr>
        <p:txBody>
          <a:bodyPr>
            <a:normAutofit/>
          </a:bodyPr>
          <a:lstStyle/>
          <a:p>
            <a:r>
              <a:rPr lang="en-US" dirty="0"/>
              <a:t>The design of an automatic system can be divided into two fundamental components:</a:t>
            </a:r>
          </a:p>
          <a:p>
            <a:pPr lvl="1">
              <a:buFont typeface="Wingdings" pitchFamily="2" charset="2"/>
              <a:buChar char="§"/>
            </a:pPr>
            <a:r>
              <a:rPr lang="en-US" sz="2000" dirty="0"/>
              <a:t>Physical characteristics</a:t>
            </a:r>
          </a:p>
          <a:p>
            <a:pPr lvl="1">
              <a:buFont typeface="Wingdings" pitchFamily="2" charset="2"/>
              <a:buChar char="§"/>
            </a:pPr>
            <a:r>
              <a:rPr lang="en-US" sz="2000" dirty="0"/>
              <a:t>Automatic capabilities</a:t>
            </a:r>
          </a:p>
        </p:txBody>
      </p:sp>
      <p:sp>
        <p:nvSpPr>
          <p:cNvPr id="3" name="TextBox 2">
            <a:extLst>
              <a:ext uri="{FF2B5EF4-FFF2-40B4-BE49-F238E27FC236}">
                <a16:creationId xmlns:a16="http://schemas.microsoft.com/office/drawing/2014/main" id="{4844A51C-15DE-1F4F-88CA-2BAF0A3F035A}"/>
              </a:ext>
            </a:extLst>
          </p:cNvPr>
          <p:cNvSpPr txBox="1"/>
          <p:nvPr/>
        </p:nvSpPr>
        <p:spPr>
          <a:xfrm>
            <a:off x="457199" y="2721114"/>
            <a:ext cx="10782301" cy="707886"/>
          </a:xfrm>
          <a:prstGeom prst="rect">
            <a:avLst/>
          </a:prstGeom>
          <a:noFill/>
          <a:ln w="19050">
            <a:noFill/>
          </a:ln>
        </p:spPr>
        <p:txBody>
          <a:bodyPr wrap="square" rtlCol="0">
            <a:spAutoFit/>
          </a:bodyPr>
          <a:lstStyle/>
          <a:p>
            <a:r>
              <a:rPr lang="en-US" sz="2000" b="1" i="1" dirty="0">
                <a:solidFill>
                  <a:schemeClr val="bg1"/>
                </a:solidFill>
              </a:rPr>
              <a:t>This project aims to demonstrate that a device could be made to observe an occultation completely autonomously by proving that the mechanics for automation are possible.</a:t>
            </a:r>
          </a:p>
        </p:txBody>
      </p:sp>
    </p:spTree>
    <p:extLst>
      <p:ext uri="{BB962C8B-B14F-4D97-AF65-F5344CB8AC3E}">
        <p14:creationId xmlns:p14="http://schemas.microsoft.com/office/powerpoint/2010/main" val="1056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CEFBE-7297-0F43-B5AF-116D4F81FBC5}"/>
              </a:ext>
            </a:extLst>
          </p:cNvPr>
          <p:cNvSpPr>
            <a:spLocks noGrp="1"/>
          </p:cNvSpPr>
          <p:nvPr>
            <p:ph type="dt" sz="half" idx="10"/>
          </p:nvPr>
        </p:nvSpPr>
        <p:spPr/>
        <p:txBody>
          <a:bodyPr/>
          <a:lstStyle/>
          <a:p>
            <a:fld id="{875C6F02-588D-45F4-AD89-248838411112}" type="datetime3">
              <a:rPr lang="en-US" smtClean="0"/>
              <a:t>20 July 2020</a:t>
            </a:fld>
            <a:endParaRPr lang="en-US" dirty="0"/>
          </a:p>
        </p:txBody>
      </p:sp>
      <p:sp>
        <p:nvSpPr>
          <p:cNvPr id="4" name="Slide Number Placeholder 3">
            <a:extLst>
              <a:ext uri="{FF2B5EF4-FFF2-40B4-BE49-F238E27FC236}">
                <a16:creationId xmlns:a16="http://schemas.microsoft.com/office/drawing/2014/main" id="{B50A4E0F-9A7B-7140-BED7-1D2AF14529F8}"/>
              </a:ext>
            </a:extLst>
          </p:cNvPr>
          <p:cNvSpPr>
            <a:spLocks noGrp="1"/>
          </p:cNvSpPr>
          <p:nvPr>
            <p:ph type="sldNum" sz="quarter" idx="12"/>
          </p:nvPr>
        </p:nvSpPr>
        <p:spPr/>
        <p:txBody>
          <a:bodyPr/>
          <a:lstStyle/>
          <a:p>
            <a:fld id="{4EBCDCBD-78E1-0D41-A999-31B5EBF8E02C}" type="slidenum">
              <a:rPr lang="en-US" smtClean="0"/>
              <a:pPr/>
              <a:t>4</a:t>
            </a:fld>
            <a:endParaRPr lang="en-US" dirty="0"/>
          </a:p>
        </p:txBody>
      </p:sp>
      <p:sp>
        <p:nvSpPr>
          <p:cNvPr id="5" name="Title 4">
            <a:extLst>
              <a:ext uri="{FF2B5EF4-FFF2-40B4-BE49-F238E27FC236}">
                <a16:creationId xmlns:a16="http://schemas.microsoft.com/office/drawing/2014/main" id="{A7D24490-FFDE-B745-963B-24B4C649047F}"/>
              </a:ext>
            </a:extLst>
          </p:cNvPr>
          <p:cNvSpPr>
            <a:spLocks noGrp="1"/>
          </p:cNvSpPr>
          <p:nvPr>
            <p:ph type="title"/>
          </p:nvPr>
        </p:nvSpPr>
        <p:spPr/>
        <p:txBody>
          <a:bodyPr/>
          <a:lstStyle/>
          <a:p>
            <a:r>
              <a:rPr lang="en-US" dirty="0"/>
              <a:t>Hardware Components</a:t>
            </a:r>
          </a:p>
        </p:txBody>
      </p:sp>
      <p:sp>
        <p:nvSpPr>
          <p:cNvPr id="6" name="Content Placeholder 5">
            <a:extLst>
              <a:ext uri="{FF2B5EF4-FFF2-40B4-BE49-F238E27FC236}">
                <a16:creationId xmlns:a16="http://schemas.microsoft.com/office/drawing/2014/main" id="{9EA4CB0C-EFD6-754A-8F40-27FD3785B1DB}"/>
              </a:ext>
            </a:extLst>
          </p:cNvPr>
          <p:cNvSpPr>
            <a:spLocks noGrp="1"/>
          </p:cNvSpPr>
          <p:nvPr>
            <p:ph idx="1"/>
          </p:nvPr>
        </p:nvSpPr>
        <p:spPr>
          <a:xfrm>
            <a:off x="952500" y="1185863"/>
            <a:ext cx="6179820" cy="4986338"/>
          </a:xfrm>
        </p:spPr>
        <p:txBody>
          <a:bodyPr>
            <a:normAutofit lnSpcReduction="10000"/>
          </a:bodyPr>
          <a:lstStyle/>
          <a:p>
            <a:r>
              <a:rPr lang="en-US" dirty="0"/>
              <a:t>The telescope used for the prototype of the automated system was a Celestron NexStar 5 SE, a computerized telescope with a 125 mm aperture. </a:t>
            </a:r>
          </a:p>
          <a:p>
            <a:pPr lvl="2"/>
            <a:r>
              <a:rPr lang="en-US" sz="2000" dirty="0"/>
              <a:t>The telescope was equipped with a Celestron StarSense AutoAlign attachment, allowing for self-alignment </a:t>
            </a:r>
          </a:p>
          <a:p>
            <a:r>
              <a:rPr lang="en-US" dirty="0"/>
              <a:t>The camera used was a RunCam Night Eagle 2 Pro.</a:t>
            </a:r>
          </a:p>
          <a:p>
            <a:r>
              <a:rPr lang="en-US" dirty="0"/>
              <a:t>The telescope and the camera were connected to a Panasonic Toughbook computer through USB cables. </a:t>
            </a:r>
          </a:p>
          <a:p>
            <a:r>
              <a:rPr lang="en-US" dirty="0"/>
              <a:t>A Celestron PowerTank Lithium Pro battery was used to power the telescope and the camera. </a:t>
            </a:r>
          </a:p>
          <a:p>
            <a:r>
              <a:rPr lang="en-US" dirty="0"/>
              <a:t>An heated Astrozap dew shield for five-inch Celestron telescopes was used to protect the telescope lens from condensation</a:t>
            </a:r>
          </a:p>
        </p:txBody>
      </p:sp>
      <p:pic>
        <p:nvPicPr>
          <p:cNvPr id="1026" name="Picture 2" descr="https://lh6.googleusercontent.com/9ubXFsnmCyx_Hubp3Qv5TFDgCSAqw8JhJEZ0ji3GHelsE0OTTKMNpWGYXvEgoXGU7xpAkEN58O3eejO7rJjl727aWk4gKlfSbPOIHcBJKu4PcmdxHpGy6llXRt7MF_kqB8UjLxqb">
            <a:extLst>
              <a:ext uri="{FF2B5EF4-FFF2-40B4-BE49-F238E27FC236}">
                <a16:creationId xmlns:a16="http://schemas.microsoft.com/office/drawing/2014/main" id="{9CFC6E9C-1EB6-FA49-A449-1AF34A27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384" y="679653"/>
            <a:ext cx="3510351" cy="46872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2F1B26-4CEB-7443-8824-5C565D394991}"/>
              </a:ext>
            </a:extLst>
          </p:cNvPr>
          <p:cNvSpPr txBox="1"/>
          <p:nvPr/>
        </p:nvSpPr>
        <p:spPr>
          <a:xfrm>
            <a:off x="7678384" y="5472050"/>
            <a:ext cx="3510351" cy="461665"/>
          </a:xfrm>
          <a:prstGeom prst="rect">
            <a:avLst/>
          </a:prstGeom>
          <a:noFill/>
          <a:ln w="19050">
            <a:noFill/>
          </a:ln>
        </p:spPr>
        <p:txBody>
          <a:bodyPr wrap="square" rtlCol="0">
            <a:spAutoFit/>
          </a:bodyPr>
          <a:lstStyle/>
          <a:p>
            <a:r>
              <a:rPr lang="en-US" sz="1200" i="1" dirty="0">
                <a:solidFill>
                  <a:schemeClr val="bg1"/>
                </a:solidFill>
              </a:rPr>
              <a:t>Fig. 1. </a:t>
            </a:r>
            <a:r>
              <a:rPr lang="en-US" sz="1200" dirty="0">
                <a:solidFill>
                  <a:schemeClr val="bg1"/>
                </a:solidFill>
              </a:rPr>
              <a:t>Photograph of the telescope system and its hardware components</a:t>
            </a:r>
            <a:endParaRPr lang="en-US" sz="1200" i="1" dirty="0">
              <a:solidFill>
                <a:schemeClr val="bg1"/>
              </a:solidFill>
            </a:endParaRPr>
          </a:p>
        </p:txBody>
      </p:sp>
    </p:spTree>
    <p:extLst>
      <p:ext uri="{BB962C8B-B14F-4D97-AF65-F5344CB8AC3E}">
        <p14:creationId xmlns:p14="http://schemas.microsoft.com/office/powerpoint/2010/main" val="12118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0AE1-7FE1-F34B-8FE2-C58C6AB098B7}"/>
              </a:ext>
            </a:extLst>
          </p:cNvPr>
          <p:cNvSpPr>
            <a:spLocks noGrp="1"/>
          </p:cNvSpPr>
          <p:nvPr>
            <p:ph type="dt" sz="half" idx="10"/>
          </p:nvPr>
        </p:nvSpPr>
        <p:spPr/>
        <p:txBody>
          <a:bodyPr/>
          <a:lstStyle/>
          <a:p>
            <a:fld id="{875C6F02-588D-45F4-AD89-248838411112}" type="datetime3">
              <a:rPr lang="en-US" smtClean="0"/>
              <a:t>23 July 2020</a:t>
            </a:fld>
            <a:endParaRPr lang="en-US" dirty="0"/>
          </a:p>
        </p:txBody>
      </p:sp>
      <p:sp>
        <p:nvSpPr>
          <p:cNvPr id="4" name="Slide Number Placeholder 3">
            <a:extLst>
              <a:ext uri="{FF2B5EF4-FFF2-40B4-BE49-F238E27FC236}">
                <a16:creationId xmlns:a16="http://schemas.microsoft.com/office/drawing/2014/main" id="{7511DBF1-FB37-7A44-A409-7E809476D89E}"/>
              </a:ext>
            </a:extLst>
          </p:cNvPr>
          <p:cNvSpPr>
            <a:spLocks noGrp="1"/>
          </p:cNvSpPr>
          <p:nvPr>
            <p:ph type="sldNum" sz="quarter" idx="12"/>
          </p:nvPr>
        </p:nvSpPr>
        <p:spPr/>
        <p:txBody>
          <a:bodyPr/>
          <a:lstStyle/>
          <a:p>
            <a:fld id="{4EBCDCBD-78E1-0D41-A999-31B5EBF8E02C}" type="slidenum">
              <a:rPr lang="en-US" smtClean="0"/>
              <a:pPr/>
              <a:t>5</a:t>
            </a:fld>
            <a:endParaRPr lang="en-US" dirty="0"/>
          </a:p>
        </p:txBody>
      </p:sp>
      <p:sp>
        <p:nvSpPr>
          <p:cNvPr id="5" name="Title 4">
            <a:extLst>
              <a:ext uri="{FF2B5EF4-FFF2-40B4-BE49-F238E27FC236}">
                <a16:creationId xmlns:a16="http://schemas.microsoft.com/office/drawing/2014/main" id="{BB036E0A-476C-434C-9FF7-54DA2C0C8775}"/>
              </a:ext>
            </a:extLst>
          </p:cNvPr>
          <p:cNvSpPr>
            <a:spLocks noGrp="1"/>
          </p:cNvSpPr>
          <p:nvPr>
            <p:ph type="title"/>
          </p:nvPr>
        </p:nvSpPr>
        <p:spPr/>
        <p:txBody>
          <a:bodyPr/>
          <a:lstStyle/>
          <a:p>
            <a:r>
              <a:rPr lang="en-US" dirty="0"/>
              <a:t>Software Components</a:t>
            </a:r>
          </a:p>
        </p:txBody>
      </p:sp>
      <p:sp>
        <p:nvSpPr>
          <p:cNvPr id="6" name="Content Placeholder 5">
            <a:extLst>
              <a:ext uri="{FF2B5EF4-FFF2-40B4-BE49-F238E27FC236}">
                <a16:creationId xmlns:a16="http://schemas.microsoft.com/office/drawing/2014/main" id="{E82B30D1-A1A5-9447-BF56-E4F86324D0DA}"/>
              </a:ext>
            </a:extLst>
          </p:cNvPr>
          <p:cNvSpPr>
            <a:spLocks noGrp="1"/>
          </p:cNvSpPr>
          <p:nvPr>
            <p:ph idx="1"/>
          </p:nvPr>
        </p:nvSpPr>
        <p:spPr>
          <a:xfrm>
            <a:off x="952500" y="1185863"/>
            <a:ext cx="6495704" cy="4986338"/>
          </a:xfrm>
        </p:spPr>
        <p:txBody>
          <a:bodyPr>
            <a:noAutofit/>
          </a:bodyPr>
          <a:lstStyle/>
          <a:p>
            <a:r>
              <a:rPr lang="en-US" dirty="0"/>
              <a:t>The telescope was controlled through CPWI, a software that allows all functions performed on the telescope’s hand controller to be performed on the computer.</a:t>
            </a:r>
          </a:p>
          <a:p>
            <a:pPr lvl="2"/>
            <a:r>
              <a:rPr lang="en-US" sz="2000" dirty="0"/>
              <a:t>This connection allows it to perform both the alignment sequence and the initial slewing to the target star.</a:t>
            </a:r>
          </a:p>
          <a:p>
            <a:r>
              <a:rPr lang="en-US" dirty="0"/>
              <a:t> IOTA’s video capture software was used to record twice: first, as input for the plate solve software and second, at the time of the event</a:t>
            </a:r>
          </a:p>
          <a:p>
            <a:r>
              <a:rPr lang="en-US" dirty="0"/>
              <a:t>The plate solve was run on </a:t>
            </a:r>
            <a:r>
              <a:rPr lang="en-US" dirty="0" err="1"/>
              <a:t>AstroTortilla</a:t>
            </a:r>
            <a:r>
              <a:rPr lang="en-US" dirty="0"/>
              <a:t>, a software driven by the </a:t>
            </a:r>
            <a:r>
              <a:rPr lang="en-US" dirty="0" err="1"/>
              <a:t>Astrometry.net</a:t>
            </a:r>
            <a:r>
              <a:rPr lang="en-US" dirty="0"/>
              <a:t> plate solver engine.</a:t>
            </a:r>
          </a:p>
          <a:p>
            <a:r>
              <a:rPr lang="en-US" dirty="0"/>
              <a:t>ImageJ, an image processing software, was used to convert the first recording by the video capture software from its .</a:t>
            </a:r>
            <a:r>
              <a:rPr lang="en-US" dirty="0" err="1"/>
              <a:t>avi</a:t>
            </a:r>
            <a:r>
              <a:rPr lang="en-US" dirty="0"/>
              <a:t> format to a .fits, which is accessible to the plate solving software.</a:t>
            </a:r>
          </a:p>
        </p:txBody>
      </p:sp>
      <p:sp>
        <p:nvSpPr>
          <p:cNvPr id="9" name="TextBox 8">
            <a:extLst>
              <a:ext uri="{FF2B5EF4-FFF2-40B4-BE49-F238E27FC236}">
                <a16:creationId xmlns:a16="http://schemas.microsoft.com/office/drawing/2014/main" id="{2A589524-13FC-334A-B876-6E2C41E3C7A2}"/>
              </a:ext>
            </a:extLst>
          </p:cNvPr>
          <p:cNvSpPr txBox="1"/>
          <p:nvPr/>
        </p:nvSpPr>
        <p:spPr>
          <a:xfrm>
            <a:off x="7774058" y="5710536"/>
            <a:ext cx="3870671" cy="461665"/>
          </a:xfrm>
          <a:prstGeom prst="rect">
            <a:avLst/>
          </a:prstGeom>
          <a:noFill/>
          <a:ln w="19050">
            <a:noFill/>
          </a:ln>
        </p:spPr>
        <p:txBody>
          <a:bodyPr wrap="square" rtlCol="0">
            <a:spAutoFit/>
          </a:bodyPr>
          <a:lstStyle/>
          <a:p>
            <a:r>
              <a:rPr lang="en-US" sz="1200" i="1" dirty="0">
                <a:solidFill>
                  <a:schemeClr val="bg1"/>
                </a:solidFill>
              </a:rPr>
              <a:t>Fig. 2. </a:t>
            </a:r>
            <a:r>
              <a:rPr lang="en-US" sz="1200" dirty="0">
                <a:solidFill>
                  <a:schemeClr val="bg1"/>
                </a:solidFill>
              </a:rPr>
              <a:t> The steps of the observation procedure which will be automated, and the software used in each step</a:t>
            </a:r>
            <a:endParaRPr lang="en-US" sz="1200" i="1" dirty="0">
              <a:solidFill>
                <a:schemeClr val="bg1"/>
              </a:solidFill>
            </a:endParaRPr>
          </a:p>
        </p:txBody>
      </p:sp>
      <p:pic>
        <p:nvPicPr>
          <p:cNvPr id="11" name="Picture 10">
            <a:extLst>
              <a:ext uri="{FF2B5EF4-FFF2-40B4-BE49-F238E27FC236}">
                <a16:creationId xmlns:a16="http://schemas.microsoft.com/office/drawing/2014/main" id="{F2F7A076-90C8-AF43-BCAC-FC5FABC74739}"/>
              </a:ext>
            </a:extLst>
          </p:cNvPr>
          <p:cNvPicPr>
            <a:picLocks noChangeAspect="1"/>
          </p:cNvPicPr>
          <p:nvPr/>
        </p:nvPicPr>
        <p:blipFill rotWithShape="1">
          <a:blip r:embed="rId2"/>
          <a:srcRect l="10348" t="6427" r="57035" b="44883"/>
          <a:stretch/>
        </p:blipFill>
        <p:spPr>
          <a:xfrm>
            <a:off x="7625043" y="1043182"/>
            <a:ext cx="4168703" cy="4667354"/>
          </a:xfrm>
          <a:prstGeom prst="rect">
            <a:avLst/>
          </a:prstGeom>
        </p:spPr>
      </p:pic>
    </p:spTree>
    <p:extLst>
      <p:ext uri="{BB962C8B-B14F-4D97-AF65-F5344CB8AC3E}">
        <p14:creationId xmlns:p14="http://schemas.microsoft.com/office/powerpoint/2010/main" val="794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1F24E-5A25-584A-A7F5-F59133930280}"/>
              </a:ext>
            </a:extLst>
          </p:cNvPr>
          <p:cNvSpPr>
            <a:spLocks noGrp="1"/>
          </p:cNvSpPr>
          <p:nvPr>
            <p:ph type="dt" sz="half" idx="10"/>
          </p:nvPr>
        </p:nvSpPr>
        <p:spPr/>
        <p:txBody>
          <a:bodyPr/>
          <a:lstStyle/>
          <a:p>
            <a:fld id="{875C6F02-588D-45F4-AD89-248838411112}" type="datetime3">
              <a:rPr lang="en-US" smtClean="0"/>
              <a:t>20 July 2020</a:t>
            </a:fld>
            <a:endParaRPr lang="en-US" dirty="0"/>
          </a:p>
        </p:txBody>
      </p:sp>
      <p:sp>
        <p:nvSpPr>
          <p:cNvPr id="4" name="Slide Number Placeholder 3">
            <a:extLst>
              <a:ext uri="{FF2B5EF4-FFF2-40B4-BE49-F238E27FC236}">
                <a16:creationId xmlns:a16="http://schemas.microsoft.com/office/drawing/2014/main" id="{58DDA9F7-5B82-FB4C-B1A7-4730CBBABC28}"/>
              </a:ext>
            </a:extLst>
          </p:cNvPr>
          <p:cNvSpPr>
            <a:spLocks noGrp="1"/>
          </p:cNvSpPr>
          <p:nvPr>
            <p:ph type="sldNum" sz="quarter" idx="12"/>
          </p:nvPr>
        </p:nvSpPr>
        <p:spPr/>
        <p:txBody>
          <a:bodyPr/>
          <a:lstStyle/>
          <a:p>
            <a:fld id="{4EBCDCBD-78E1-0D41-A999-31B5EBF8E02C}" type="slidenum">
              <a:rPr lang="en-US" smtClean="0"/>
              <a:pPr/>
              <a:t>6</a:t>
            </a:fld>
            <a:endParaRPr lang="en-US" dirty="0"/>
          </a:p>
        </p:txBody>
      </p:sp>
      <p:sp>
        <p:nvSpPr>
          <p:cNvPr id="5" name="Title 4">
            <a:extLst>
              <a:ext uri="{FF2B5EF4-FFF2-40B4-BE49-F238E27FC236}">
                <a16:creationId xmlns:a16="http://schemas.microsoft.com/office/drawing/2014/main" id="{BBBDF899-D723-F642-8948-33CBC9AE4F0E}"/>
              </a:ext>
            </a:extLst>
          </p:cNvPr>
          <p:cNvSpPr>
            <a:spLocks noGrp="1"/>
          </p:cNvSpPr>
          <p:nvPr>
            <p:ph type="title"/>
          </p:nvPr>
        </p:nvSpPr>
        <p:spPr/>
        <p:txBody>
          <a:bodyPr/>
          <a:lstStyle/>
          <a:p>
            <a:r>
              <a:rPr lang="en-US" dirty="0"/>
              <a:t>Methods of Automation</a:t>
            </a:r>
          </a:p>
        </p:txBody>
      </p:sp>
      <p:sp>
        <p:nvSpPr>
          <p:cNvPr id="6" name="Content Placeholder 5">
            <a:extLst>
              <a:ext uri="{FF2B5EF4-FFF2-40B4-BE49-F238E27FC236}">
                <a16:creationId xmlns:a16="http://schemas.microsoft.com/office/drawing/2014/main" id="{FB8F9CB3-C853-2742-8B4E-1E4AED9F5BF0}"/>
              </a:ext>
            </a:extLst>
          </p:cNvPr>
          <p:cNvSpPr>
            <a:spLocks noGrp="1"/>
          </p:cNvSpPr>
          <p:nvPr>
            <p:ph idx="1"/>
          </p:nvPr>
        </p:nvSpPr>
        <p:spPr>
          <a:xfrm>
            <a:off x="952499" y="1185863"/>
            <a:ext cx="10203182" cy="4986338"/>
          </a:xfrm>
        </p:spPr>
        <p:txBody>
          <a:bodyPr/>
          <a:lstStyle/>
          <a:p>
            <a:r>
              <a:rPr lang="en-US" dirty="0"/>
              <a:t>The software listed on the previous slide were chosen to ensure that all functions that would need to be performed during an observation could be done on a computer, where they could be automated using the scripting language </a:t>
            </a:r>
            <a:r>
              <a:rPr lang="en-US" b="1" dirty="0"/>
              <a:t>Autoit</a:t>
            </a:r>
            <a:r>
              <a:rPr lang="en-US" dirty="0"/>
              <a:t>.</a:t>
            </a:r>
          </a:p>
          <a:p>
            <a:pPr lvl="2"/>
            <a:r>
              <a:rPr lang="en-US" sz="2000" dirty="0"/>
              <a:t> Autoit is designed to interact with and automate Windows GUIs by imitating user input for features like buttons, text fields, and drop-down menus through commands that refer to the unique name of each GUI component. </a:t>
            </a:r>
          </a:p>
          <a:p>
            <a:pPr lvl="2"/>
            <a:r>
              <a:rPr lang="en-US" sz="2000" dirty="0"/>
              <a:t>The program was used for automating the alignment and positioning of the telescope through CPWI and for running the plate solve in AstroTortilla</a:t>
            </a:r>
          </a:p>
          <a:p>
            <a:r>
              <a:rPr lang="en-US" dirty="0"/>
              <a:t>Some of the programs could not be accessed through Autoit’s functions because the user interface did not adhere to the standards for Windows GUIs. These were automated separately.</a:t>
            </a:r>
          </a:p>
          <a:p>
            <a:pPr lvl="2"/>
            <a:r>
              <a:rPr lang="en-US" sz="2000" dirty="0"/>
              <a:t>ImageJ has its own built-in scripting language which could perform all the necessary functions</a:t>
            </a:r>
          </a:p>
          <a:p>
            <a:pPr lvl="2"/>
            <a:r>
              <a:rPr lang="en-US" sz="2000" dirty="0"/>
              <a:t>The IOTA Video Capture software allowed recordings to be scheduled in advance and required no further automation</a:t>
            </a:r>
          </a:p>
        </p:txBody>
      </p:sp>
    </p:spTree>
    <p:extLst>
      <p:ext uri="{BB962C8B-B14F-4D97-AF65-F5344CB8AC3E}">
        <p14:creationId xmlns:p14="http://schemas.microsoft.com/office/powerpoint/2010/main" val="1551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D31702B-AF7F-A742-9964-DC7023C55BDE}"/>
              </a:ext>
            </a:extLst>
          </p:cNvPr>
          <p:cNvPicPr>
            <a:picLocks noGrp="1" noChangeAspect="1"/>
          </p:cNvPicPr>
          <p:nvPr>
            <p:ph type="pic" sz="quarter" idx="21"/>
          </p:nvPr>
        </p:nvPicPr>
        <p:blipFill rotWithShape="1">
          <a:blip r:embed="rId2"/>
          <a:srcRect l="12050" t="9207" r="12687" b="8695"/>
          <a:stretch/>
        </p:blipFill>
        <p:spPr>
          <a:xfrm>
            <a:off x="4408418" y="273481"/>
            <a:ext cx="7611786" cy="6227007"/>
          </a:xfrm>
        </p:spPr>
      </p:pic>
      <p:sp>
        <p:nvSpPr>
          <p:cNvPr id="3" name="Text Placeholder 2">
            <a:extLst>
              <a:ext uri="{FF2B5EF4-FFF2-40B4-BE49-F238E27FC236}">
                <a16:creationId xmlns:a16="http://schemas.microsoft.com/office/drawing/2014/main" id="{EA274D87-2605-E64D-904C-D2AD65AFC164}"/>
              </a:ext>
            </a:extLst>
          </p:cNvPr>
          <p:cNvSpPr>
            <a:spLocks noGrp="1"/>
          </p:cNvSpPr>
          <p:nvPr>
            <p:ph type="body" sz="quarter" idx="22"/>
          </p:nvPr>
        </p:nvSpPr>
        <p:spPr>
          <a:xfrm>
            <a:off x="546051" y="1928488"/>
            <a:ext cx="3225800" cy="4455622"/>
          </a:xfrm>
        </p:spPr>
        <p:txBody>
          <a:bodyPr>
            <a:noAutofit/>
          </a:bodyPr>
          <a:lstStyle/>
          <a:p>
            <a:endParaRPr lang="en-US" sz="100" dirty="0"/>
          </a:p>
          <a:p>
            <a:r>
              <a:rPr lang="en-US" dirty="0"/>
              <a:t>The code is divided into two scripts: one that runs the alignment and initial positioning of the telescope and another that runs the plate solve and alignment correction. </a:t>
            </a:r>
          </a:p>
          <a:p>
            <a:r>
              <a:rPr lang="en-US" dirty="0"/>
              <a:t>The two scripts can be scheduled to begin running using Windows Task Scheduler.</a:t>
            </a:r>
          </a:p>
        </p:txBody>
      </p:sp>
      <p:sp>
        <p:nvSpPr>
          <p:cNvPr id="4" name="Text Placeholder 3">
            <a:extLst>
              <a:ext uri="{FF2B5EF4-FFF2-40B4-BE49-F238E27FC236}">
                <a16:creationId xmlns:a16="http://schemas.microsoft.com/office/drawing/2014/main" id="{D88AD04F-3CF4-1640-9AE7-FFBC351B174D}"/>
              </a:ext>
            </a:extLst>
          </p:cNvPr>
          <p:cNvSpPr>
            <a:spLocks noGrp="1"/>
          </p:cNvSpPr>
          <p:nvPr>
            <p:ph type="body" sz="quarter" idx="23"/>
          </p:nvPr>
        </p:nvSpPr>
        <p:spPr>
          <a:xfrm>
            <a:off x="546051" y="297579"/>
            <a:ext cx="3499658" cy="1348341"/>
          </a:xfrm>
        </p:spPr>
        <p:txBody>
          <a:bodyPr>
            <a:noAutofit/>
          </a:bodyPr>
          <a:lstStyle/>
          <a:p>
            <a:r>
              <a:rPr lang="en-US" sz="3600" b="1" dirty="0">
                <a:solidFill>
                  <a:schemeClr val="bg1"/>
                </a:solidFill>
                <a:latin typeface="+mj-lt"/>
              </a:rPr>
              <a:t>Automation Scripting</a:t>
            </a:r>
          </a:p>
        </p:txBody>
      </p:sp>
      <p:sp>
        <p:nvSpPr>
          <p:cNvPr id="5" name="Date Placeholder 4">
            <a:extLst>
              <a:ext uri="{FF2B5EF4-FFF2-40B4-BE49-F238E27FC236}">
                <a16:creationId xmlns:a16="http://schemas.microsoft.com/office/drawing/2014/main" id="{09B3A315-FB84-2D47-A388-27B418CCE2A4}"/>
              </a:ext>
            </a:extLst>
          </p:cNvPr>
          <p:cNvSpPr>
            <a:spLocks noGrp="1"/>
          </p:cNvSpPr>
          <p:nvPr>
            <p:ph type="dt" sz="half" idx="24"/>
          </p:nvPr>
        </p:nvSpPr>
        <p:spPr/>
        <p:txBody>
          <a:bodyPr/>
          <a:lstStyle/>
          <a:p>
            <a:fld id="{4FF5BCCC-AA47-4416-9593-B5560C952616}" type="datetime3">
              <a:rPr lang="en-US" smtClean="0"/>
              <a:t>20 July 2020</a:t>
            </a:fld>
            <a:endParaRPr lang="en-US" dirty="0"/>
          </a:p>
        </p:txBody>
      </p:sp>
      <p:sp>
        <p:nvSpPr>
          <p:cNvPr id="7" name="Slide Number Placeholder 6">
            <a:extLst>
              <a:ext uri="{FF2B5EF4-FFF2-40B4-BE49-F238E27FC236}">
                <a16:creationId xmlns:a16="http://schemas.microsoft.com/office/drawing/2014/main" id="{DB4028D5-64D8-6246-BBC2-576CE7011882}"/>
              </a:ext>
            </a:extLst>
          </p:cNvPr>
          <p:cNvSpPr>
            <a:spLocks noGrp="1"/>
          </p:cNvSpPr>
          <p:nvPr>
            <p:ph type="sldNum" sz="quarter" idx="26"/>
          </p:nvPr>
        </p:nvSpPr>
        <p:spPr/>
        <p:txBody>
          <a:bodyPr/>
          <a:lstStyle/>
          <a:p>
            <a:fld id="{4EBCDCBD-78E1-0D41-A999-31B5EBF8E02C}" type="slidenum">
              <a:rPr lang="en-US" smtClean="0"/>
              <a:pPr/>
              <a:t>7</a:t>
            </a:fld>
            <a:endParaRPr lang="en-US" dirty="0"/>
          </a:p>
        </p:txBody>
      </p:sp>
    </p:spTree>
    <p:extLst>
      <p:ext uri="{BB962C8B-B14F-4D97-AF65-F5344CB8AC3E}">
        <p14:creationId xmlns:p14="http://schemas.microsoft.com/office/powerpoint/2010/main" val="2528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44A49-7D05-1F41-801A-26B44C924FBD}"/>
              </a:ext>
            </a:extLst>
          </p:cNvPr>
          <p:cNvSpPr>
            <a:spLocks noGrp="1"/>
          </p:cNvSpPr>
          <p:nvPr>
            <p:ph type="dt" sz="half" idx="10"/>
          </p:nvPr>
        </p:nvSpPr>
        <p:spPr/>
        <p:txBody>
          <a:bodyPr/>
          <a:lstStyle/>
          <a:p>
            <a:fld id="{875C6F02-588D-45F4-AD89-248838411112}" type="datetime3">
              <a:rPr lang="en-US" smtClean="0"/>
              <a:t>20 July 2020</a:t>
            </a:fld>
            <a:endParaRPr lang="en-US" dirty="0"/>
          </a:p>
        </p:txBody>
      </p:sp>
      <p:sp>
        <p:nvSpPr>
          <p:cNvPr id="3" name="Footer Placeholder 2">
            <a:extLst>
              <a:ext uri="{FF2B5EF4-FFF2-40B4-BE49-F238E27FC236}">
                <a16:creationId xmlns:a16="http://schemas.microsoft.com/office/drawing/2014/main" id="{BAC5D617-7466-834E-A3D1-C17EBA1B20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9012A3-7A5F-9441-8881-FDA12D79BC6B}"/>
              </a:ext>
            </a:extLst>
          </p:cNvPr>
          <p:cNvSpPr>
            <a:spLocks noGrp="1"/>
          </p:cNvSpPr>
          <p:nvPr>
            <p:ph type="sldNum" sz="quarter" idx="12"/>
          </p:nvPr>
        </p:nvSpPr>
        <p:spPr/>
        <p:txBody>
          <a:bodyPr/>
          <a:lstStyle/>
          <a:p>
            <a:fld id="{4EBCDCBD-78E1-0D41-A999-31B5EBF8E02C}" type="slidenum">
              <a:rPr lang="en-US" smtClean="0"/>
              <a:pPr/>
              <a:t>8</a:t>
            </a:fld>
            <a:endParaRPr lang="en-US" dirty="0"/>
          </a:p>
        </p:txBody>
      </p:sp>
      <p:sp>
        <p:nvSpPr>
          <p:cNvPr id="5" name="Title 4">
            <a:extLst>
              <a:ext uri="{FF2B5EF4-FFF2-40B4-BE49-F238E27FC236}">
                <a16:creationId xmlns:a16="http://schemas.microsoft.com/office/drawing/2014/main" id="{2CF57DDB-7AB3-014C-A61E-DA149093370D}"/>
              </a:ext>
            </a:extLst>
          </p:cNvPr>
          <p:cNvSpPr>
            <a:spLocks noGrp="1"/>
          </p:cNvSpPr>
          <p:nvPr>
            <p:ph type="title"/>
          </p:nvPr>
        </p:nvSpPr>
        <p:spPr/>
        <p:txBody>
          <a:bodyPr/>
          <a:lstStyle/>
          <a:p>
            <a:r>
              <a:rPr lang="en-US" dirty="0"/>
              <a:t>Testing and Conclusions</a:t>
            </a:r>
          </a:p>
        </p:txBody>
      </p:sp>
      <p:sp>
        <p:nvSpPr>
          <p:cNvPr id="6" name="Content Placeholder 5">
            <a:extLst>
              <a:ext uri="{FF2B5EF4-FFF2-40B4-BE49-F238E27FC236}">
                <a16:creationId xmlns:a16="http://schemas.microsoft.com/office/drawing/2014/main" id="{5102DB06-85BF-3643-9208-BD5BD1ADA89D}"/>
              </a:ext>
            </a:extLst>
          </p:cNvPr>
          <p:cNvSpPr>
            <a:spLocks noGrp="1"/>
          </p:cNvSpPr>
          <p:nvPr>
            <p:ph idx="1"/>
          </p:nvPr>
        </p:nvSpPr>
        <p:spPr>
          <a:xfrm>
            <a:off x="952499" y="1185863"/>
            <a:ext cx="10618611" cy="4986338"/>
          </a:xfrm>
        </p:spPr>
        <p:txBody>
          <a:bodyPr>
            <a:normAutofit/>
          </a:bodyPr>
          <a:lstStyle/>
          <a:p>
            <a:r>
              <a:rPr lang="en-US" dirty="0"/>
              <a:t>The system was tested with input corresponding to a bright, well known star at a given time. The system worked as intended, proving that it is able to record a specific star at a specific time. </a:t>
            </a:r>
          </a:p>
          <a:p>
            <a:r>
              <a:rPr lang="en-US" dirty="0"/>
              <a:t>These capabilities are all that is needed to record an actual occultation, so it can be assumed that the system would have worked the same way if the recording had been done on an occulted star during an event.</a:t>
            </a:r>
          </a:p>
          <a:p>
            <a:r>
              <a:rPr lang="en-US" dirty="0"/>
              <a:t> The success of this system proves that automating the process itself of observing an occultation is possible, and so the idea that a portable, automated device for observing these events can be created is not unreasonable.</a:t>
            </a:r>
          </a:p>
        </p:txBody>
      </p:sp>
    </p:spTree>
    <p:extLst>
      <p:ext uri="{BB962C8B-B14F-4D97-AF65-F5344CB8AC3E}">
        <p14:creationId xmlns:p14="http://schemas.microsoft.com/office/powerpoint/2010/main" val="29831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23529"/>
      </p:ext>
    </p:extLst>
  </p:cSld>
  <p:clrMapOvr>
    <a:masterClrMapping/>
  </p:clrMapOvr>
</p:sld>
</file>

<file path=ppt/theme/theme1.xml><?xml version="1.0" encoding="utf-8"?>
<a:theme xmlns:a="http://schemas.openxmlformats.org/drawingml/2006/main" name="APL-PowerPoint-Theme_dark">
  <a:themeElements>
    <a:clrScheme name="Custom 15">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lumMod val="20000"/>
              <a:lumOff val="8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0000" lnSpcReduction="20000"/>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lumMod val="20000"/>
              <a:lumOff val="80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5" id="{0BA34A55-FEAC-45AC-BA1D-E1597D0C00F9}" vid="{B50C428E-22EE-40F7-944A-8F3131547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C8465-7FCF-4A01-BBCA-8CFA2A32AF50}">
  <ds:schemaRefs>
    <ds:schemaRef ds:uri="http://schemas.microsoft.com/sharepoint/v3/contenttype/forms"/>
  </ds:schemaRefs>
</ds:datastoreItem>
</file>

<file path=customXml/itemProps2.xml><?xml version="1.0" encoding="utf-8"?>
<ds:datastoreItem xmlns:ds="http://schemas.openxmlformats.org/officeDocument/2006/customXml" ds:itemID="{99A5BD08-3541-4D48-914B-04DEE700FB93}">
  <ds:schemaRefs>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elements/1.1/"/>
    <ds:schemaRef ds:uri="http://purl.org/dc/terms/"/>
    <ds:schemaRef ds:uri="http://www.w3.org/XML/1998/namespace"/>
    <ds:schemaRef ds:uri="http://schemas.openxmlformats.org/package/2006/metadata/core-properties"/>
    <ds:schemaRef ds:uri="http://schemas.microsoft.com/sharepoint/v4"/>
    <ds:schemaRef ds:uri="http://purl.org/dc/dcmitype/"/>
  </ds:schemaRefs>
</ds:datastoreItem>
</file>

<file path=customXml/itemProps3.xml><?xml version="1.0" encoding="utf-8"?>
<ds:datastoreItem xmlns:ds="http://schemas.openxmlformats.org/officeDocument/2006/customXml" ds:itemID="{CD80BD08-7D5D-4361-A399-56128C7C3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APL-PowerPoint-Theme_dark</Template>
  <TotalTime>9715</TotalTime>
  <Words>822</Words>
  <Application>Microsoft Macintosh PowerPoint</Application>
  <PresentationFormat>Widescreen</PresentationFormat>
  <Paragraphs>60</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.AppleSystemUIFont</vt:lpstr>
      <vt:lpstr>Arial</vt:lpstr>
      <vt:lpstr>Calibri</vt:lpstr>
      <vt:lpstr>Courier New</vt:lpstr>
      <vt:lpstr>Helvetica</vt:lpstr>
      <vt:lpstr>Wingdings</vt:lpstr>
      <vt:lpstr>APL-PowerPoint-Theme_dark</vt:lpstr>
      <vt:lpstr>Automating Telescopes to Observe Occultation Events</vt:lpstr>
      <vt:lpstr>Motivation</vt:lpstr>
      <vt:lpstr>An Automated Station</vt:lpstr>
      <vt:lpstr>Hardware Components</vt:lpstr>
      <vt:lpstr>Software Components</vt:lpstr>
      <vt:lpstr>Methods of Automation</vt:lpstr>
      <vt:lpstr>PowerPoint Presentation</vt:lpstr>
      <vt:lpstr>Testing and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Telescopes to Observe Occultation Events</dc:title>
  <dc:subject/>
  <dc:creator>Alexandra Knox</dc:creator>
  <cp:keywords/>
  <dc:description>Version 1.0</dc:description>
  <cp:lastModifiedBy>Alexandra Knox</cp:lastModifiedBy>
  <cp:revision>44</cp:revision>
  <cp:lastPrinted>2017-08-24T17:30:39Z</cp:lastPrinted>
  <dcterms:created xsi:type="dcterms:W3CDTF">2020-04-23T19:41:30Z</dcterms:created>
  <dcterms:modified xsi:type="dcterms:W3CDTF">2020-07-26T14:32:20Z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